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80" r:id="rId4"/>
    <p:sldId id="257" r:id="rId5"/>
    <p:sldId id="258" r:id="rId6"/>
    <p:sldId id="266" r:id="rId7"/>
    <p:sldId id="267" r:id="rId8"/>
    <p:sldId id="268" r:id="rId9"/>
    <p:sldId id="259" r:id="rId10"/>
    <p:sldId id="269" r:id="rId11"/>
    <p:sldId id="270" r:id="rId12"/>
    <p:sldId id="260" r:id="rId13"/>
    <p:sldId id="271" r:id="rId14"/>
    <p:sldId id="272" r:id="rId15"/>
    <p:sldId id="261" r:id="rId16"/>
    <p:sldId id="273" r:id="rId17"/>
    <p:sldId id="274" r:id="rId18"/>
    <p:sldId id="262" r:id="rId19"/>
    <p:sldId id="275" r:id="rId20"/>
    <p:sldId id="263" r:id="rId21"/>
    <p:sldId id="278" r:id="rId22"/>
    <p:sldId id="264" r:id="rId23"/>
    <p:sldId id="277" r:id="rId24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31C5EDF0-F35E-4598-991B-B7B15591DB8A}" type="datetimeFigureOut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5DD4119D-0C95-4726-ADD3-2AE04A19CF9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30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10</a:t>
            </a:fld>
            <a:endParaRPr lang="en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11</a:t>
            </a:fld>
            <a:endParaRPr lang="en-C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12</a:t>
            </a:fld>
            <a:endParaRPr lang="en-C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13</a:t>
            </a:fld>
            <a:endParaRPr lang="en-CA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14</a:t>
            </a:fld>
            <a:endParaRPr lang="en-C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15</a:t>
            </a:fld>
            <a:endParaRPr lang="en-CA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16</a:t>
            </a:fld>
            <a:endParaRPr lang="en-CA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17</a:t>
            </a:fld>
            <a:endParaRPr lang="en-CA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18</a:t>
            </a:fld>
            <a:endParaRPr lang="en-CA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19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20</a:t>
            </a:fld>
            <a:endParaRPr lang="en-CA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21</a:t>
            </a:fld>
            <a:endParaRPr lang="en-CA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22</a:t>
            </a:fld>
            <a:endParaRPr lang="en-CA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23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9A0D9-7678-466C-BD31-7FFE42F34F6C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8361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19D-0C95-4726-ADD3-2AE04A19CF94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886A-FBAE-4538-AEC5-7DFFE64A92EE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2E13-94B6-4E4B-82A6-9FEB4D590401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DRAFT May 10, 2013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C0B9-7D0E-4458-A030-439FB1AFBB07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89BE-6065-4654-9C13-59BAD10033FD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6E00-2330-446C-8684-0181A084B186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4A5E-8495-4918-94CE-5CB3CEFAA30A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650B-72D9-42B6-90BF-A9BAE33CCD11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CF07-DC4F-4664-A5E3-9751C32D8792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B013-601F-4724-A61F-6ECC1BBF728B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0221-3A6D-4F0E-9020-60AF90F32D7C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B6C1-F9D4-4F9D-AAA8-075AE6FD45CC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3E32-2D65-4619-9DAF-D6DF89F8A585}" type="datetime1">
              <a:rPr lang="en-CA" smtClean="0"/>
              <a:pPr/>
              <a:t>6/21/2013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59BC-CB92-44E3-957B-41F231D723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CA" b="1" dirty="0" smtClean="0"/>
              <a:t>CKWC Strategic Plan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2013 - 2016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dirty="0" smtClean="0"/>
              <a:t>June 5, 2013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Community Objective #1</a:t>
            </a:r>
            <a:endParaRPr lang="en-CA" sz="35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776865" cy="8382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339725" indent="-339725" algn="ctr">
              <a:buNone/>
            </a:pPr>
            <a:r>
              <a:rPr lang="en-CA" sz="2700" dirty="0" smtClean="0"/>
              <a:t>Develop collaborative relationships in the community to focus on prevention and diversion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9593" y="3140968"/>
            <a:ext cx="7488832" cy="3124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1.1	Develop programs for men in collaboration with our community partner agencies.</a:t>
            </a:r>
          </a:p>
          <a:p>
            <a:pPr marL="509588" indent="-509588" algn="just">
              <a:buNone/>
            </a:pPr>
            <a:r>
              <a:rPr lang="en-CA" sz="2500" dirty="0" smtClean="0"/>
              <a:t>1.2	Explore and if viable access Direct Accountability funding for the development of male programming.</a:t>
            </a:r>
            <a:endParaRPr lang="en-CA" sz="2500" dirty="0"/>
          </a:p>
          <a:p>
            <a:pPr marL="509588" indent="-509588" algn="just">
              <a:buNone/>
            </a:pPr>
            <a:r>
              <a:rPr lang="en-CA" sz="2500" dirty="0" smtClean="0"/>
              <a:t>1.3	Ensure services exist for our clients pets.</a:t>
            </a:r>
          </a:p>
          <a:p>
            <a:pPr marL="509588" indent="-509588" algn="just">
              <a:buNone/>
            </a:pPr>
            <a:r>
              <a:rPr lang="en-CA" sz="2500" dirty="0" smtClean="0"/>
              <a:t>1.4	Develop a day program for women.</a:t>
            </a:r>
          </a:p>
          <a:p>
            <a:pPr marL="509588" indent="-509588" algn="just">
              <a:buNone/>
            </a:pPr>
            <a:r>
              <a:rPr lang="en-CA" sz="2500" dirty="0" smtClean="0"/>
              <a:t>1.5	Expand our court support program to meet identified needs.</a:t>
            </a:r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7754" y="2286000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748" y="5578936"/>
            <a:ext cx="832756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Community Objective #2</a:t>
            </a:r>
            <a:endParaRPr lang="en-CA" sz="35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60841" cy="12192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Be recognized by our community and stakeholders as the primary place of resource for domestic violence support and information.</a:t>
            </a:r>
            <a:endParaRPr lang="en-CA" sz="25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4293096"/>
            <a:ext cx="7200800" cy="17621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2.1	Secure funding for prevention programs. </a:t>
            </a:r>
          </a:p>
          <a:p>
            <a:pPr marL="509588" indent="-509588" algn="just">
              <a:buNone/>
            </a:pPr>
            <a:r>
              <a:rPr lang="en-CA" sz="2500" dirty="0" smtClean="0"/>
              <a:t>2.2	Communicate our service expertise to our community and key stakeholders.</a:t>
            </a:r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501008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CA" b="1" dirty="0" smtClean="0"/>
              <a:t>Staff Objectives: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9809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Provide comprehensive staff training to meet the needs of our diverse community.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Expand our staff complement to meet emerging needs.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Staff Objective #1</a:t>
            </a:r>
            <a:endParaRPr lang="en-CA" sz="35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560840" cy="8382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Provide comprehensive staff training to meet the needs of our diverse community.</a:t>
            </a:r>
            <a:endParaRPr lang="en-CA" sz="25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9592" y="3789040"/>
            <a:ext cx="7344816" cy="1524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endParaRPr lang="en-CA" sz="2000" dirty="0" smtClean="0"/>
          </a:p>
          <a:p>
            <a:pPr marL="509588" indent="-509588" algn="just">
              <a:buNone/>
            </a:pPr>
            <a:r>
              <a:rPr lang="en-CA" sz="2500" dirty="0" smtClean="0"/>
              <a:t>1.1	Create a corporate culture that values diversity and is equipped to support individuals with a variety of ethnic and cultural needs.</a:t>
            </a:r>
          </a:p>
          <a:p>
            <a:pPr marL="509588" indent="-509588" algn="just">
              <a:buNone/>
            </a:pPr>
            <a:endParaRPr lang="en-CA" sz="2000" dirty="0" smtClean="0"/>
          </a:p>
          <a:p>
            <a:pPr marL="509588" indent="-509588" algn="just">
              <a:buNone/>
            </a:pPr>
            <a:endParaRPr lang="en-CA" sz="2000" dirty="0" smtClean="0"/>
          </a:p>
          <a:p>
            <a:pPr marL="509588" indent="-509588" algn="just">
              <a:buNone/>
            </a:pP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212976"/>
            <a:ext cx="7628384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Staff Objective #2</a:t>
            </a:r>
            <a:endParaRPr lang="en-CA" sz="35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7583" y="1143000"/>
            <a:ext cx="7560841" cy="8382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Expand our staff complement to meet emerging needs.</a:t>
            </a:r>
            <a:endParaRPr lang="en-CA" sz="25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71600" y="2924944"/>
            <a:ext cx="7128792" cy="32838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700" dirty="0" smtClean="0"/>
              <a:t>2.1	Recruit or train to develop in house expertise to address addiction issues. </a:t>
            </a:r>
          </a:p>
          <a:p>
            <a:pPr marL="509588" indent="-509588" algn="just">
              <a:buNone/>
            </a:pPr>
            <a:r>
              <a:rPr lang="en-CA" sz="2700" dirty="0" smtClean="0"/>
              <a:t>2.2	Recruit or train to develop in house expertise to support individuals who present with mental health issues.</a:t>
            </a:r>
          </a:p>
          <a:p>
            <a:pPr marL="509588" indent="-509588" algn="just">
              <a:buNone/>
            </a:pPr>
            <a:r>
              <a:rPr lang="en-CA" sz="2700" dirty="0" smtClean="0"/>
              <a:t>2.3	Establish a Human Resource Department.</a:t>
            </a:r>
          </a:p>
          <a:p>
            <a:pPr marL="509588" indent="-509588" algn="just">
              <a:buNone/>
            </a:pPr>
            <a:r>
              <a:rPr lang="en-CA" sz="2700" dirty="0" smtClean="0"/>
              <a:t>2.4	Recruit a full-time bookkeeping/accounting staff.</a:t>
            </a:r>
          </a:p>
          <a:p>
            <a:pPr marL="509588" indent="-509588" algn="just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132856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CA" b="1" dirty="0" smtClean="0"/>
              <a:t>Board of Directors’ Objectives: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170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Create and support a diverse Board of Directors reflecting our community demographics.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Develop community advisors to assist and be a resource to the Board of Directors and its Committees.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Board of Directors Objective #1</a:t>
            </a:r>
            <a:endParaRPr lang="en-CA" sz="35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7" cy="8382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Create and support a diverse Board of Directors reflecting our community demographics.</a:t>
            </a:r>
            <a:endParaRPr lang="en-CA" sz="25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55576" y="3505200"/>
            <a:ext cx="7632848" cy="1828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>
              <a:buNone/>
            </a:pPr>
            <a:endParaRPr lang="en-CA" sz="2000" dirty="0" smtClean="0"/>
          </a:p>
          <a:p>
            <a:pPr marL="509588" indent="-509588" algn="just">
              <a:buNone/>
            </a:pPr>
            <a:r>
              <a:rPr lang="en-CA" sz="2500" dirty="0" smtClean="0"/>
              <a:t>1.1	The Board of Directors recruiting initiative will encourage and seek diverse participation. </a:t>
            </a: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924944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Board of Directors Objective #2</a:t>
            </a:r>
            <a:endParaRPr lang="en-CA" sz="35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9" cy="917848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339725" indent="-339725" algn="ctr">
              <a:buNone/>
            </a:pPr>
            <a:r>
              <a:rPr lang="en-CA" dirty="0" smtClean="0"/>
              <a:t>Develop community advisors to assist and be a resource to the Board of Directors and its Committees.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3861048"/>
            <a:ext cx="7632848" cy="1800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2.1	The roles of Board Advisory Groups or Councils are developed by the Board of Directors.</a:t>
            </a:r>
          </a:p>
          <a:p>
            <a:pPr marL="509588" indent="-509588" algn="just">
              <a:buNone/>
            </a:pPr>
            <a:r>
              <a:rPr lang="en-CA" sz="2500" dirty="0" smtClean="0"/>
              <a:t>2.2	Recruit community membership for the Advisory </a:t>
            </a:r>
            <a:r>
              <a:rPr lang="en-CA" sz="2500" dirty="0"/>
              <a:t>G</a:t>
            </a:r>
            <a:r>
              <a:rPr lang="en-CA" sz="2500" dirty="0" smtClean="0"/>
              <a:t>roups or Councils.</a:t>
            </a:r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996952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CA" b="1" dirty="0" smtClean="0"/>
              <a:t>Funding Objectives: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25922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CA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Explore the viability of a foundation to raise monies and awareness for CKWC.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Funding Objective #1</a:t>
            </a:r>
            <a:endParaRPr lang="en-CA" sz="35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04857" cy="8382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339725" indent="-339725" algn="ctr">
              <a:buNone/>
            </a:pPr>
            <a:r>
              <a:rPr lang="en-CA" sz="2700" dirty="0" smtClean="0"/>
              <a:t>Explore the viability of a foundation to raise monies and awareness of CKWC.</a:t>
            </a:r>
          </a:p>
          <a:p>
            <a:pPr marL="339725" indent="-339725">
              <a:buNone/>
            </a:pPr>
            <a:endParaRPr lang="en-CA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15616" y="3645024"/>
            <a:ext cx="6984776" cy="23846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1.1	Executive Committee, Executive Director and Agency Solicitor discuss process to establish, and structure of a foundation and make recommendations to the Board of Directors.</a:t>
            </a:r>
          </a:p>
          <a:p>
            <a:pPr marL="509588" indent="-509588" algn="just">
              <a:buNone/>
            </a:pPr>
            <a:r>
              <a:rPr lang="en-CA" sz="2500" dirty="0" smtClean="0"/>
              <a:t>1.2	If practical to proceed, a work plan is developed.</a:t>
            </a:r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852936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CA" b="1" dirty="0" smtClean="0"/>
              <a:t>MISSION STATEMENT</a:t>
            </a:r>
            <a:endParaRPr lang="en-CA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We help people live free of domestic violence and abuse.</a:t>
            </a: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CA" b="1" dirty="0" smtClean="0"/>
              <a:t>Infrastructure Objectives: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6208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Create the infrastructure in order to provide supports in all geographic areas of our community.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Infrastructure Objective #1</a:t>
            </a:r>
            <a:endParaRPr lang="en-CA" sz="35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8382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Create the infrastructure in order to provide supports in all geographic areas of our community.</a:t>
            </a:r>
            <a:endParaRPr lang="en-CA" sz="25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5576" y="3789040"/>
            <a:ext cx="7488832" cy="2209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1.1	Review current locations of service delivery and determine service gaps and issues.</a:t>
            </a:r>
          </a:p>
          <a:p>
            <a:pPr marL="509588" indent="-509588" algn="just">
              <a:buNone/>
            </a:pPr>
            <a:r>
              <a:rPr lang="en-CA" sz="2500" dirty="0" smtClean="0"/>
              <a:t>1.2	Set priority for addressing identified gaps and develop a work plan.</a:t>
            </a:r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924944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1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CA" b="1" dirty="0" smtClean="0"/>
              <a:t>Communication Objectives: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0529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Effectively use both the traditional media and social media to communicate our needs for funding and our messages regarding domestic violence prevention and support.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2776" y="332656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CA" sz="3500" dirty="0" smtClean="0"/>
              <a:t>Communication Objective #1</a:t>
            </a:r>
            <a:endParaRPr lang="en-CA" sz="35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129540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339725" indent="-339725" algn="ctr">
              <a:buNone/>
            </a:pPr>
            <a:r>
              <a:rPr lang="en-CA" dirty="0" smtClean="0"/>
              <a:t>Effectively use both the traditional media and social media to communicate our needs for funding and our messages regarding domestic violence prevention and support.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8188" y="3284984"/>
            <a:ext cx="8136904" cy="28370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1.1	Develop and implement an Annual Marketing and Communication Plan.</a:t>
            </a:r>
          </a:p>
          <a:p>
            <a:pPr marL="509588" indent="-509588" algn="just">
              <a:buNone/>
            </a:pPr>
            <a:r>
              <a:rPr lang="en-CA" sz="2500" dirty="0" smtClean="0"/>
              <a:t>1.2	Develop and deliver Communication Messages in accordance with the Plan.</a:t>
            </a:r>
          </a:p>
          <a:p>
            <a:pPr marL="509588" indent="-509588" algn="just">
              <a:buNone/>
            </a:pPr>
            <a:r>
              <a:rPr lang="en-CA" sz="2500" dirty="0" smtClean="0"/>
              <a:t>1.3	Identify Staff lead(s) for both traditional and social media.</a:t>
            </a:r>
          </a:p>
          <a:p>
            <a:pPr marL="509588" indent="-509588" algn="just">
              <a:buNone/>
            </a:pPr>
            <a:r>
              <a:rPr lang="en-CA" sz="2500" dirty="0" smtClean="0"/>
              <a:t>1.4	Communicate our messages to Provincial and Municipal governments.</a:t>
            </a:r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188" y="2464341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CA" b="1" dirty="0" smtClean="0"/>
              <a:t>Values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136904" cy="518457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Suppor</a:t>
            </a:r>
            <a:r>
              <a:rPr lang="en-CA" dirty="0" smtClean="0">
                <a:solidFill>
                  <a:schemeClr val="tx1"/>
                </a:solidFill>
              </a:rPr>
              <a:t>t - We have an understanding and open environment for all victims of domestic violence and recognize that each person’s supports must be individualized and driven by them.</a:t>
            </a:r>
          </a:p>
          <a:p>
            <a:pPr algn="l"/>
            <a:endParaRPr lang="en-CA" dirty="0" smtClean="0">
              <a:solidFill>
                <a:schemeClr val="tx1"/>
              </a:solidFill>
            </a:endParaRPr>
          </a:p>
          <a:p>
            <a:pPr algn="l"/>
            <a:r>
              <a:rPr lang="en-CA" b="1" dirty="0" smtClean="0">
                <a:solidFill>
                  <a:schemeClr val="tx1"/>
                </a:solidFill>
              </a:rPr>
              <a:t>Security</a:t>
            </a:r>
            <a:r>
              <a:rPr lang="en-CA" dirty="0" smtClean="0">
                <a:solidFill>
                  <a:schemeClr val="tx1"/>
                </a:solidFill>
              </a:rPr>
              <a:t> – We provide a safe and supportive environment and respect each person’s right to confidentiality.</a:t>
            </a:r>
          </a:p>
          <a:p>
            <a:pPr algn="l"/>
            <a:endParaRPr lang="en-CA" dirty="0" smtClean="0">
              <a:solidFill>
                <a:schemeClr val="tx1"/>
              </a:solidFill>
            </a:endParaRPr>
          </a:p>
          <a:p>
            <a:pPr algn="l"/>
            <a:r>
              <a:rPr lang="en-CA" b="1" dirty="0" smtClean="0">
                <a:solidFill>
                  <a:schemeClr val="tx1"/>
                </a:solidFill>
              </a:rPr>
              <a:t>Integrity</a:t>
            </a:r>
            <a:r>
              <a:rPr lang="en-CA" dirty="0" smtClean="0">
                <a:solidFill>
                  <a:schemeClr val="tx1"/>
                </a:solidFill>
              </a:rPr>
              <a:t> – We strive to maintain the highest level of professional ethics recognizing that the clients we support deserve our best.</a:t>
            </a:r>
          </a:p>
          <a:p>
            <a:pPr algn="l"/>
            <a:endParaRPr lang="en-CA" dirty="0" smtClean="0">
              <a:solidFill>
                <a:schemeClr val="tx1"/>
              </a:solidFill>
            </a:endParaRPr>
          </a:p>
          <a:p>
            <a:pPr algn="l"/>
            <a:r>
              <a:rPr lang="en-CA" b="1" dirty="0" smtClean="0">
                <a:solidFill>
                  <a:schemeClr val="tx1"/>
                </a:solidFill>
              </a:rPr>
              <a:t>Community Support </a:t>
            </a:r>
            <a:r>
              <a:rPr lang="en-CA" dirty="0" smtClean="0">
                <a:solidFill>
                  <a:schemeClr val="tx1"/>
                </a:solidFill>
              </a:rPr>
              <a:t>– We are contributing members to the welfare of the Chatham-Kent community, valuing the opinions of key stakeholders and embrace opportunities to partner for the betterment of our community.</a:t>
            </a:r>
          </a:p>
          <a:p>
            <a:pPr algn="l"/>
            <a:endParaRPr lang="en-CA" dirty="0" smtClean="0">
              <a:solidFill>
                <a:schemeClr val="tx1"/>
              </a:solidFill>
            </a:endParaRPr>
          </a:p>
          <a:p>
            <a:pPr algn="l"/>
            <a:r>
              <a:rPr lang="en-CA" b="1" dirty="0" smtClean="0">
                <a:solidFill>
                  <a:schemeClr val="tx1"/>
                </a:solidFill>
              </a:rPr>
              <a:t>Respect</a:t>
            </a:r>
            <a:r>
              <a:rPr lang="en-CA" dirty="0" smtClean="0">
                <a:solidFill>
                  <a:schemeClr val="tx1"/>
                </a:solidFill>
              </a:rPr>
              <a:t> – We support, without judgment, victims of domestic violence as they present themselves.</a:t>
            </a:r>
          </a:p>
          <a:p>
            <a:pPr algn="l"/>
            <a:endParaRPr lang="en-CA" dirty="0" smtClean="0">
              <a:solidFill>
                <a:schemeClr val="tx1"/>
              </a:solidFill>
            </a:endParaRPr>
          </a:p>
          <a:p>
            <a:pPr algn="l"/>
            <a:r>
              <a:rPr lang="en-CA" b="1" dirty="0" smtClean="0">
                <a:solidFill>
                  <a:schemeClr val="tx1"/>
                </a:solidFill>
              </a:rPr>
              <a:t>Purposefulness</a:t>
            </a:r>
            <a:r>
              <a:rPr lang="en-CA" dirty="0" smtClean="0">
                <a:solidFill>
                  <a:schemeClr val="tx1"/>
                </a:solidFill>
              </a:rPr>
              <a:t> – We are driven to ensure a safe community for those who live in Chatham-Kent.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Our Elements of Strategic Planning: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Staff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Board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Funding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Infrastructure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Communication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CA" b="1" dirty="0" smtClean="0"/>
              <a:t>Programming Objectives: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Eliminate domestic violence with programming that focuses on prevention and education while continuing to support everyone impacted.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Provide programming that encourages healthy living and self-esteem.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Provide comprehensive &amp; diverse support for anyone involved in a court matter as a result of domestic violence.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68" y="332656"/>
            <a:ext cx="8291264" cy="77809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600" dirty="0" smtClean="0"/>
              <a:t>Programming Objective #1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143000"/>
            <a:ext cx="8229600" cy="12954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	Eliminate domestic violence with programming that focuses on prevention and education while continuing to support everyone impacted.</a:t>
            </a:r>
            <a:endParaRPr lang="en-CA" sz="25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3352800"/>
            <a:ext cx="7344816" cy="27404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1.1	Develop supports for people who are currently or have experienced domestic violence regardless of gender or orientation.</a:t>
            </a:r>
          </a:p>
          <a:p>
            <a:pPr marL="509588" indent="-509588" algn="just">
              <a:buNone/>
            </a:pPr>
            <a:r>
              <a:rPr lang="en-CA" sz="2500" dirty="0" smtClean="0"/>
              <a:t>1.2	Develop and implement programs to address domestic violence prevention.</a:t>
            </a:r>
          </a:p>
          <a:p>
            <a:pPr marL="509588" indent="-509588" algn="just">
              <a:buNone/>
            </a:pPr>
            <a:r>
              <a:rPr lang="en-CA" sz="2500" dirty="0" smtClean="0"/>
              <a:t>1.3	Develop the capacity to address addiction issues.</a:t>
            </a:r>
          </a:p>
          <a:p>
            <a:pPr marL="509588" indent="-509588">
              <a:buNone/>
            </a:pPr>
            <a:endParaRPr lang="en-CA" sz="2000" dirty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600198"/>
            <a:ext cx="82296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6808" y="620688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Programming Objective #2</a:t>
            </a:r>
            <a:endParaRPr lang="en-CA" sz="35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0200" y="1628800"/>
            <a:ext cx="8229600" cy="8382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Provide programming that encourages healthy living </a:t>
            </a:r>
          </a:p>
          <a:p>
            <a:pPr marL="339725" indent="-339725" algn="ctr">
              <a:buNone/>
            </a:pPr>
            <a:r>
              <a:rPr lang="en-CA" sz="2500" dirty="0" smtClean="0"/>
              <a:t>and self-esteem.</a:t>
            </a:r>
            <a:endParaRPr lang="en-CA" sz="25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87624" y="3717032"/>
            <a:ext cx="7200800" cy="13681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r>
              <a:rPr lang="en-CA" sz="2500" dirty="0"/>
              <a:t>2</a:t>
            </a:r>
            <a:r>
              <a:rPr lang="en-CA" sz="2500" dirty="0" smtClean="0"/>
              <a:t>.1	Ensure that healthy lifestyle programming is available for all aspects of life</a:t>
            </a:r>
            <a:r>
              <a:rPr lang="en-CA" sz="2000" dirty="0" smtClean="0"/>
              <a:t>.</a:t>
            </a:r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 smtClean="0"/>
          </a:p>
          <a:p>
            <a:pPr marL="509588" indent="-509588">
              <a:buNone/>
            </a:pP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7754" y="3091430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8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3500" dirty="0" smtClean="0"/>
              <a:t>Programming Objective #3</a:t>
            </a:r>
            <a:endParaRPr lang="en-CA" sz="35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4949" y="1143000"/>
            <a:ext cx="8229600" cy="1295400"/>
          </a:xfrm>
          <a:ln>
            <a:noFill/>
          </a:ln>
        </p:spPr>
        <p:txBody>
          <a:bodyPr>
            <a:noAutofit/>
          </a:bodyPr>
          <a:lstStyle/>
          <a:p>
            <a:pPr marL="339725" indent="-339725" algn="ctr">
              <a:buNone/>
            </a:pPr>
            <a:r>
              <a:rPr lang="en-CA" sz="2500" dirty="0" smtClean="0"/>
              <a:t>	Provide comprehensive &amp; diverse support for anyone who is involved in a court matter as a result of domestic violence. </a:t>
            </a:r>
            <a:endParaRPr lang="en-CA" sz="25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3733800"/>
            <a:ext cx="7488832" cy="2438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9588" indent="-509588" algn="just">
              <a:buNone/>
            </a:pPr>
            <a:r>
              <a:rPr lang="en-CA" sz="2500" dirty="0" smtClean="0"/>
              <a:t>3.1	Expand our current Court Support Program to include all people regardless of gender.</a:t>
            </a:r>
          </a:p>
          <a:p>
            <a:pPr marL="509588" indent="-509588" algn="just">
              <a:buNone/>
            </a:pPr>
            <a:r>
              <a:rPr lang="en-CA" sz="2500" dirty="0" smtClean="0"/>
              <a:t>3.2	Explore the viability of, and implement as appropriate, a court diversion program for perpetrators of domestic violence. </a:t>
            </a:r>
            <a:endParaRPr lang="en-CA" sz="25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942484"/>
            <a:ext cx="7772400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3500" dirty="0" smtClean="0"/>
              <a:t>Strategic Initiatives</a:t>
            </a:r>
            <a:endParaRPr lang="en-CA" sz="35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6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CA" b="1" dirty="0" smtClean="0"/>
              <a:t>Community Objectives: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Develop collaborative relationships in the community to focus on prevention and diversion.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Be recognized by our community and stakeholders as the primary place of resource for domestic violence support and information.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559552"/>
            <a:ext cx="875937" cy="129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644</Words>
  <Application>Microsoft Office PowerPoint</Application>
  <PresentationFormat>On-screen Show (4:3)</PresentationFormat>
  <Paragraphs>150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CKWC Strategic Plan</vt:lpstr>
      <vt:lpstr>MISSION STATEMENT</vt:lpstr>
      <vt:lpstr>Values</vt:lpstr>
      <vt:lpstr>Our Elements of Strategic Planning:</vt:lpstr>
      <vt:lpstr>Programming Objectives:</vt:lpstr>
      <vt:lpstr>Programming Objective #1</vt:lpstr>
      <vt:lpstr>Programming Objective #2</vt:lpstr>
      <vt:lpstr>Programming Objective #3</vt:lpstr>
      <vt:lpstr>Community Objectives:</vt:lpstr>
      <vt:lpstr>Community Objective #1</vt:lpstr>
      <vt:lpstr>Community Objective #2</vt:lpstr>
      <vt:lpstr>Staff Objectives:</vt:lpstr>
      <vt:lpstr>Staff Objective #1</vt:lpstr>
      <vt:lpstr>Staff Objective #2</vt:lpstr>
      <vt:lpstr>Board of Directors’ Objectives:</vt:lpstr>
      <vt:lpstr>Board of Directors Objective #1</vt:lpstr>
      <vt:lpstr>Board of Directors Objective #2</vt:lpstr>
      <vt:lpstr>Funding Objectives:</vt:lpstr>
      <vt:lpstr>Funding Objective #1</vt:lpstr>
      <vt:lpstr>Infrastructure Objectives:</vt:lpstr>
      <vt:lpstr>Infrastructure Objective #1</vt:lpstr>
      <vt:lpstr>Communication Objectives:</vt:lpstr>
      <vt:lpstr>Communication Objective #1</vt:lpstr>
    </vt:vector>
  </TitlesOfParts>
  <Company>Spectra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CKWC Strategic Plan</dc:title>
  <dc:creator>Passmore, Libby</dc:creator>
  <cp:lastModifiedBy>Linda Ptaszynski</cp:lastModifiedBy>
  <cp:revision>24</cp:revision>
  <cp:lastPrinted>2013-06-05T18:58:50Z</cp:lastPrinted>
  <dcterms:created xsi:type="dcterms:W3CDTF">2013-04-30T12:55:31Z</dcterms:created>
  <dcterms:modified xsi:type="dcterms:W3CDTF">2013-06-21T12:22:29Z</dcterms:modified>
</cp:coreProperties>
</file>